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9"/>
  </p:notesMasterIdLst>
  <p:sldIdLst>
    <p:sldId id="256" r:id="rId2"/>
    <p:sldId id="258" r:id="rId3"/>
    <p:sldId id="260" r:id="rId4"/>
    <p:sldId id="259" r:id="rId5"/>
    <p:sldId id="257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518" autoAdjust="0"/>
    <p:restoredTop sz="92280" autoAdjust="0"/>
  </p:normalViewPr>
  <p:slideViewPr>
    <p:cSldViewPr>
      <p:cViewPr varScale="1">
        <p:scale>
          <a:sx n="70" d="100"/>
          <a:sy n="70" d="100"/>
        </p:scale>
        <p:origin x="-792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2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84B6F89-1367-4CD4-88B7-50D1D4C05B6C}" type="datetimeFigureOut">
              <a:rPr lang="ru-RU"/>
              <a:pPr>
                <a:defRPr/>
              </a:pPr>
              <a:t>02.10.2011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9DF0FED-4C9B-4D8F-A103-0548A5F6A5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B12468-4837-4E9B-8ADA-2C51F795FBA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6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A5D0EBD1-32E9-4DCE-925E-B2568B19D46E}" type="datetimeFigureOut">
              <a:rPr lang="ru-RU"/>
              <a:pPr>
                <a:defRPr/>
              </a:pPr>
              <a:t>02.10.2011</a:t>
            </a:fld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7B7BDCB-5E50-4108-9D16-6211C8F8DA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3F201-9E6B-4889-9342-00BADCBB5264}" type="datetimeFigureOut">
              <a:rPr lang="ru-RU"/>
              <a:pPr>
                <a:defRPr/>
              </a:pPr>
              <a:t>02.10.2011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80083-1B14-46E0-B74B-F5D5EAEA14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31F8B-E043-4D09-87CD-D9F21388FEB6}" type="datetimeFigureOut">
              <a:rPr lang="ru-RU"/>
              <a:pPr>
                <a:defRPr/>
              </a:pPr>
              <a:t>02.10.2011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B880A-F0AF-4C13-BF66-43F9183730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215D9-0309-4A5A-A511-AB22B61BED8D}" type="datetimeFigureOut">
              <a:rPr lang="ru-RU"/>
              <a:pPr>
                <a:defRPr/>
              </a:pPr>
              <a:t>02.10.2011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69065-97D8-4CFB-B046-E385627775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8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Равнобедренный треугольник 7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10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9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60FE2-88C9-4933-941D-C0935066D05B}" type="datetimeFigureOut">
              <a:rPr lang="ru-RU"/>
              <a:pPr>
                <a:defRPr/>
              </a:pPr>
              <a:t>02.10.2011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A53EF-ACD8-4538-AFB9-A9DF2D9F04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BA189-05A2-4E4A-9691-AEE637CFD4A8}" type="datetimeFigureOut">
              <a:rPr lang="ru-RU"/>
              <a:pPr>
                <a:defRPr/>
              </a:pPr>
              <a:t>02.10.2011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26852-A884-4344-A6CE-24B99FB9D8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C51ED-8946-4504-B635-4AB1DEF089C6}" type="datetimeFigureOut">
              <a:rPr lang="ru-RU"/>
              <a:pPr>
                <a:defRPr/>
              </a:pPr>
              <a:t>02.10.2011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EE3B28E4-BB21-425F-9284-2C875674E3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F9EF0-5E2D-43DF-8668-B977078D5FEC}" type="datetimeFigureOut">
              <a:rPr lang="ru-RU"/>
              <a:pPr>
                <a:defRPr/>
              </a:pPr>
              <a:t>02.10.2011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9F267-E373-4EAC-BB4B-B09105B0E6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3714E-C18B-49B7-B6C0-69EF23077335}" type="datetimeFigureOut">
              <a:rPr lang="ru-RU"/>
              <a:pPr>
                <a:defRPr/>
              </a:pPr>
              <a:t>02.10.2011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13E73-2CED-44C5-944E-A3645B5EF8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F475A63-C86F-443B-8E4C-B9C190A1CE6E}" type="datetimeFigureOut">
              <a:rPr lang="ru-RU"/>
              <a:pPr>
                <a:defRPr/>
              </a:pPr>
              <a:t>02.10.2011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342C8140-6EE7-420D-8187-6B96FAA602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2566DC63-C4A1-40D9-B8A8-D65D7EEE69CF}" type="datetimeFigureOut">
              <a:rPr lang="ru-RU"/>
              <a:pPr>
                <a:defRPr/>
              </a:pPr>
              <a:t>02.10.2011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EA578068-0951-44A1-913E-548C17CB63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A5A48F5E-6FAF-45F1-9306-FE4B1C0C020F}" type="datetimeFigureOut">
              <a:rPr lang="ru-RU"/>
              <a:pPr>
                <a:defRPr/>
              </a:pPr>
              <a:t>02.10.2011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B00C222F-C40C-4651-9298-284DB38E71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1" r:id="rId6"/>
    <p:sldLayoutId id="2147483790" r:id="rId7"/>
    <p:sldLayoutId id="2147483797" r:id="rId8"/>
    <p:sldLayoutId id="2147483798" r:id="rId9"/>
    <p:sldLayoutId id="2147483789" r:id="rId10"/>
    <p:sldLayoutId id="2147483788" r:id="rId11"/>
  </p:sldLayoutIdLst>
  <p:txStyles>
    <p:titleStyle>
      <a:lvl1pPr marL="484188" indent="-484188" algn="l" rtl="0" fontAlgn="base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540568" y="-273274"/>
            <a:ext cx="8062912" cy="1470025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haroni" pitchFamily="2" charset="-79"/>
                <a:cs typeface="Aharoni" pitchFamily="2" charset="-79"/>
              </a:rPr>
              <a:t>Mass Media in our life</a:t>
            </a:r>
            <a:endParaRPr lang="ru-RU" sz="4000" dirty="0">
              <a:solidFill>
                <a:schemeClr val="accent1">
                  <a:tint val="83000"/>
                  <a:satMod val="150000"/>
                </a:schemeClr>
              </a:solidFill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509120"/>
            <a:ext cx="8062912" cy="1752600"/>
          </a:xfrm>
        </p:spPr>
        <p:txBody>
          <a:bodyPr>
            <a:normAutofit/>
          </a:bodyPr>
          <a:lstStyle/>
          <a:p>
            <a:pPr marL="64008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1800" dirty="0"/>
              <a:t> </a:t>
            </a:r>
            <a:r>
              <a:rPr lang="en-US" sz="1800" dirty="0" smtClean="0"/>
              <a:t>  </a:t>
            </a:r>
            <a:r>
              <a:rPr lang="en-US" sz="1800" dirty="0" smtClean="0">
                <a:latin typeface="Aharoni" pitchFamily="2" charset="-79"/>
                <a:cs typeface="Aharoni" pitchFamily="2" charset="-79"/>
              </a:rPr>
              <a:t>   </a:t>
            </a:r>
            <a:r>
              <a:rPr lang="en-US" sz="1800" dirty="0" smtClean="0">
                <a:latin typeface="Aharoni" pitchFamily="2" charset="-79"/>
                <a:ea typeface="Adobe Gothic Std B" pitchFamily="34" charset="-128"/>
                <a:cs typeface="Aharoni" pitchFamily="2" charset="-79"/>
              </a:rPr>
              <a:t>          Project Work</a:t>
            </a:r>
          </a:p>
          <a:p>
            <a:pPr marL="64008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1800" dirty="0">
                <a:latin typeface="Aharoni" pitchFamily="2" charset="-79"/>
                <a:ea typeface="Adobe Gothic Std B" pitchFamily="34" charset="-128"/>
                <a:cs typeface="Aharoni" pitchFamily="2" charset="-79"/>
              </a:rPr>
              <a:t> </a:t>
            </a:r>
            <a:r>
              <a:rPr lang="en-US" sz="1800" dirty="0" smtClean="0">
                <a:latin typeface="Aharoni" pitchFamily="2" charset="-79"/>
                <a:ea typeface="Adobe Gothic Std B" pitchFamily="34" charset="-128"/>
                <a:cs typeface="Aharoni" pitchFamily="2" charset="-79"/>
              </a:rPr>
              <a:t>        </a:t>
            </a:r>
            <a:r>
              <a:rPr lang="en-US" sz="1800" dirty="0" err="1" smtClean="0">
                <a:latin typeface="Aharoni" pitchFamily="2" charset="-79"/>
                <a:ea typeface="Adobe Gothic Std B" pitchFamily="34" charset="-128"/>
                <a:cs typeface="Aharoni" pitchFamily="2" charset="-79"/>
              </a:rPr>
              <a:t>Serdiuk</a:t>
            </a:r>
            <a:r>
              <a:rPr lang="en-US" sz="1800" dirty="0" smtClean="0">
                <a:latin typeface="Aharoni" pitchFamily="2" charset="-79"/>
                <a:ea typeface="Adobe Gothic Std B" pitchFamily="34" charset="-128"/>
                <a:cs typeface="Aharoni" pitchFamily="2" charset="-79"/>
              </a:rPr>
              <a:t> </a:t>
            </a:r>
            <a:r>
              <a:rPr lang="en-US" sz="1800" dirty="0" err="1" smtClean="0">
                <a:latin typeface="Aharoni" pitchFamily="2" charset="-79"/>
                <a:ea typeface="Adobe Gothic Std B" pitchFamily="34" charset="-128"/>
                <a:cs typeface="Aharoni" pitchFamily="2" charset="-79"/>
              </a:rPr>
              <a:t>Yelyzaveta</a:t>
            </a:r>
            <a:r>
              <a:rPr lang="en-US" sz="1800" dirty="0">
                <a:latin typeface="Aharoni" pitchFamily="2" charset="-79"/>
                <a:ea typeface="Adobe Gothic Std B" pitchFamily="34" charset="-128"/>
                <a:cs typeface="Aharoni" pitchFamily="2" charset="-79"/>
              </a:rPr>
              <a:t> </a:t>
            </a:r>
            <a:r>
              <a:rPr lang="en-US" sz="1800" dirty="0" smtClean="0">
                <a:latin typeface="Aharoni" pitchFamily="2" charset="-79"/>
                <a:ea typeface="Adobe Gothic Std B" pitchFamily="34" charset="-128"/>
                <a:cs typeface="Aharoni" pitchFamily="2" charset="-79"/>
              </a:rPr>
              <a:t>and </a:t>
            </a:r>
          </a:p>
          <a:p>
            <a:pPr marL="64008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1800" dirty="0">
                <a:latin typeface="Aharoni" pitchFamily="2" charset="-79"/>
                <a:ea typeface="Adobe Gothic Std B" pitchFamily="34" charset="-128"/>
                <a:cs typeface="Aharoni" pitchFamily="2" charset="-79"/>
              </a:rPr>
              <a:t> </a:t>
            </a:r>
            <a:r>
              <a:rPr lang="en-US" sz="1800" dirty="0" smtClean="0">
                <a:latin typeface="Aharoni" pitchFamily="2" charset="-79"/>
                <a:ea typeface="Adobe Gothic Std B" pitchFamily="34" charset="-128"/>
                <a:cs typeface="Aharoni" pitchFamily="2" charset="-79"/>
              </a:rPr>
              <a:t>           Yana </a:t>
            </a:r>
            <a:r>
              <a:rPr lang="en-US" sz="1800" dirty="0" err="1" smtClean="0">
                <a:latin typeface="Aharoni" pitchFamily="2" charset="-79"/>
                <a:ea typeface="Adobe Gothic Std B" pitchFamily="34" charset="-128"/>
                <a:cs typeface="Aharoni" pitchFamily="2" charset="-79"/>
              </a:rPr>
              <a:t>Plotnikova</a:t>
            </a:r>
            <a:endParaRPr lang="en-US" sz="1800" dirty="0" smtClean="0">
              <a:latin typeface="Aharoni" pitchFamily="2" charset="-79"/>
              <a:ea typeface="Adobe Gothic Std B" pitchFamily="34" charset="-128"/>
              <a:cs typeface="Aharoni" pitchFamily="2" charset="-79"/>
            </a:endParaRPr>
          </a:p>
          <a:p>
            <a:pPr marL="64008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1800" dirty="0">
                <a:latin typeface="Aharoni" pitchFamily="2" charset="-79"/>
                <a:ea typeface="Adobe Gothic Std B" pitchFamily="34" charset="-128"/>
                <a:cs typeface="Aharoni" pitchFamily="2" charset="-79"/>
              </a:rPr>
              <a:t> </a:t>
            </a:r>
            <a:r>
              <a:rPr lang="en-US" sz="1800" dirty="0" smtClean="0">
                <a:latin typeface="Aharoni" pitchFamily="2" charset="-79"/>
                <a:ea typeface="Adobe Gothic Std B" pitchFamily="34" charset="-128"/>
                <a:cs typeface="Aharoni" pitchFamily="2" charset="-79"/>
              </a:rPr>
              <a:t>             Form  8-A</a:t>
            </a:r>
          </a:p>
          <a:p>
            <a:pPr marL="64008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1800" dirty="0">
                <a:latin typeface="Aharoni" pitchFamily="2" charset="-79"/>
                <a:ea typeface="Adobe Gothic Std B" pitchFamily="34" charset="-128"/>
                <a:cs typeface="Aharoni" pitchFamily="2" charset="-79"/>
              </a:rPr>
              <a:t> </a:t>
            </a:r>
            <a:r>
              <a:rPr lang="en-US" sz="1800" dirty="0" smtClean="0">
                <a:latin typeface="Aharoni" pitchFamily="2" charset="-79"/>
                <a:ea typeface="Adobe Gothic Std B" pitchFamily="34" charset="-128"/>
                <a:cs typeface="Aharoni" pitchFamily="2" charset="-79"/>
              </a:rPr>
              <a:t>         </a:t>
            </a:r>
            <a:r>
              <a:rPr lang="ru-RU" sz="1800" dirty="0" smtClean="0">
                <a:latin typeface="Adobe Gothic Std B" pitchFamily="34" charset="-128"/>
                <a:ea typeface="Adobe Gothic Std B" pitchFamily="34" charset="-128"/>
                <a:cs typeface="Aharoni" pitchFamily="2" charset="-79"/>
              </a:rPr>
              <a:t>  </a:t>
            </a:r>
            <a:r>
              <a:rPr lang="en-US" sz="1800" dirty="0" smtClean="0">
                <a:latin typeface="Aharoni" pitchFamily="2" charset="-79"/>
                <a:ea typeface="Adobe Gothic Std B" pitchFamily="34" charset="-128"/>
                <a:cs typeface="Aharoni" pitchFamily="2" charset="-79"/>
              </a:rPr>
              <a:t>Gymnasium </a:t>
            </a:r>
            <a:r>
              <a:rPr lang="ru-RU" sz="1800" dirty="0" smtClean="0">
                <a:latin typeface="Adobe Gothic Std B" pitchFamily="34" charset="-128"/>
                <a:ea typeface="Adobe Gothic Std B" pitchFamily="34" charset="-128"/>
                <a:cs typeface="Aharoni" pitchFamily="2" charset="-79"/>
              </a:rPr>
              <a:t>№1</a:t>
            </a:r>
            <a:endParaRPr lang="en-US" sz="1800" dirty="0" smtClean="0">
              <a:latin typeface="Aharoni" pitchFamily="2" charset="-79"/>
              <a:ea typeface="Adobe Gothic Std B" pitchFamily="34" charset="-128"/>
              <a:cs typeface="Aharoni" pitchFamily="2" charset="-79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004048" y="1196751"/>
            <a:ext cx="2376264" cy="3170359"/>
          </a:xfrm>
          <a:prstGeom prst="roundRect">
            <a:avLst>
              <a:gd name="adj" fmla="val 1221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835696" y="1196751"/>
            <a:ext cx="2232248" cy="31703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3554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80975" y="0"/>
            <a:ext cx="9494838" cy="695801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0825" y="333375"/>
            <a:ext cx="8569325" cy="5975350"/>
          </a:xfrm>
        </p:spPr>
        <p:txBody>
          <a:bodyPr>
            <a:normAutofit/>
          </a:bodyPr>
          <a:lstStyle/>
          <a:p>
            <a:pPr marL="64008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                           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Questions</a:t>
            </a:r>
          </a:p>
          <a:p>
            <a:pPr marL="64008" indent="0" fontAlgn="auto">
              <a:spcAft>
                <a:spcPts val="0"/>
              </a:spcAft>
              <a:buFont typeface="Wingdings 2"/>
              <a:buNone/>
              <a:defRPr/>
            </a:pP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marL="64008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          1.A business of preparing and printing books, newspapers, magazines, etc. and making them available to the public.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 rot="477776">
            <a:off x="3851920" y="3227352"/>
            <a:ext cx="4550653" cy="265454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4578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07950" y="0"/>
            <a:ext cx="9340850" cy="700563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9750" y="333375"/>
            <a:ext cx="8147050" cy="5627688"/>
          </a:xfrm>
        </p:spPr>
        <p:txBody>
          <a:bodyPr>
            <a:normAutofit/>
          </a:bodyPr>
          <a:lstStyle/>
          <a:p>
            <a:pPr marL="64008" indent="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64008" indent="0"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  <a:p>
            <a:pPr marL="64008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           2.A cassette or a reel with tape wound round it, used for recording sounds, pictures or information.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 rot="591269">
            <a:off x="5321963" y="3374150"/>
            <a:ext cx="2994929" cy="3131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5602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350" y="0"/>
            <a:ext cx="9223375" cy="691673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8313" y="260350"/>
            <a:ext cx="8218487" cy="5988050"/>
          </a:xfrm>
        </p:spPr>
        <p:txBody>
          <a:bodyPr>
            <a:normAutofit/>
          </a:bodyPr>
          <a:lstStyle/>
          <a:p>
            <a:pPr marL="64008" indent="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64008" indent="0" fontAlgn="auto">
              <a:spcAft>
                <a:spcPts val="0"/>
              </a:spcAft>
              <a:buFont typeface="Wingdings 2"/>
              <a:buNone/>
              <a:defRPr/>
            </a:pPr>
            <a:endParaRPr lang="en-US" dirty="0">
              <a:latin typeface="Aharoni" pitchFamily="2" charset="-79"/>
              <a:cs typeface="Aharoni" pitchFamily="2" charset="-79"/>
            </a:endParaRPr>
          </a:p>
          <a:p>
            <a:pPr marL="64008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3600" dirty="0" smtClean="0">
                <a:latin typeface="Aharoni" pitchFamily="2" charset="-79"/>
                <a:cs typeface="Aharoni" pitchFamily="2" charset="-79"/>
              </a:rPr>
              <a:t>    </a:t>
            </a:r>
            <a:r>
              <a:rPr lang="en-US" sz="3600" dirty="0" smtClean="0">
                <a:latin typeface="Trebuchet MS" pitchFamily="34" charset="0"/>
                <a:cs typeface="Aharoni" pitchFamily="2" charset="-79"/>
              </a:rPr>
              <a:t>           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rebuchet MS" pitchFamily="34" charset="0"/>
                <a:cs typeface="Aharoni" pitchFamily="2" charset="-79"/>
              </a:rPr>
              <a:t>3.The sending out of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rebuchet MS" pitchFamily="34" charset="0"/>
                <a:cs typeface="Aharoni" pitchFamily="2" charset="-79"/>
              </a:rPr>
              <a:t>programmes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rebuchet MS" pitchFamily="34" charset="0"/>
                <a:cs typeface="Aharoni" pitchFamily="2" charset="-79"/>
              </a:rPr>
              <a:t> on radio and television.</a:t>
            </a:r>
            <a:endParaRPr lang="ru-RU" sz="3600" dirty="0">
              <a:solidFill>
                <a:schemeClr val="bg1">
                  <a:lumMod val="95000"/>
                  <a:lumOff val="5000"/>
                </a:schemeClr>
              </a:solidFill>
              <a:latin typeface="Trebuchet MS" pitchFamily="34" charset="0"/>
              <a:cs typeface="Aharoni" pitchFamily="2" charset="-79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 rot="244058">
            <a:off x="3394853" y="2852936"/>
            <a:ext cx="4512502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7650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4288" y="0"/>
            <a:ext cx="9156701" cy="6867525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8313" y="260350"/>
            <a:ext cx="8002587" cy="4835525"/>
          </a:xfrm>
        </p:spPr>
        <p:txBody>
          <a:bodyPr>
            <a:normAutofit/>
          </a:bodyPr>
          <a:lstStyle/>
          <a:p>
            <a:pPr marL="64008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V Boli" pitchFamily="2" charset="0"/>
                <a:cs typeface="MV Boli" pitchFamily="2" charset="0"/>
              </a:rPr>
              <a:t>  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MV Boli" pitchFamily="2" charset="0"/>
                <a:cs typeface="MV Boli" pitchFamily="2" charset="0"/>
              </a:rPr>
              <a:t> </a:t>
            </a:r>
            <a:endParaRPr lang="en-US" sz="3200" dirty="0" smtClean="0">
              <a:solidFill>
                <a:schemeClr val="bg1">
                  <a:lumMod val="95000"/>
                  <a:lumOff val="5000"/>
                </a:schemeClr>
              </a:solidFill>
              <a:latin typeface="MV Boli" pitchFamily="2" charset="0"/>
              <a:cs typeface="MV Boli" pitchFamily="2" charset="0"/>
            </a:endParaRPr>
          </a:p>
          <a:p>
            <a:pPr marL="64008" indent="0" fontAlgn="auto">
              <a:spcAft>
                <a:spcPts val="0"/>
              </a:spcAft>
              <a:buFont typeface="Wingdings 2"/>
              <a:buNone/>
              <a:defRPr/>
            </a:pPr>
            <a:endParaRPr lang="en-US" sz="3600" dirty="0">
              <a:solidFill>
                <a:schemeClr val="bg1">
                  <a:lumMod val="95000"/>
                  <a:lumOff val="5000"/>
                </a:schemeClr>
              </a:solidFill>
              <a:latin typeface="MV Boli" pitchFamily="2" charset="0"/>
              <a:cs typeface="MV Boli" pitchFamily="2" charset="0"/>
            </a:endParaRPr>
          </a:p>
          <a:p>
            <a:pPr marL="64008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V Boli" pitchFamily="2" charset="0"/>
                <a:cs typeface="MV Boli" pitchFamily="2" charset="0"/>
              </a:rPr>
              <a:t>       4.A </a:t>
            </a:r>
            <a:r>
              <a:rPr lang="en-US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MV Boli" pitchFamily="2" charset="0"/>
                <a:cs typeface="MV Boli" pitchFamily="2" charset="0"/>
              </a:rPr>
              <a:t>flat thin round object which is used for storing information or recording music.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V Boli" pitchFamily="2" charset="0"/>
                <a:cs typeface="MV Boli" pitchFamily="2" charset="0"/>
              </a:rPr>
              <a:t>             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54838">
            <a:off x="5492750" y="3284538"/>
            <a:ext cx="3281363" cy="30241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6626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28575" y="-4763"/>
            <a:ext cx="10036175" cy="696277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58888" y="908050"/>
            <a:ext cx="7427912" cy="5340350"/>
          </a:xfrm>
        </p:spPr>
        <p:txBody>
          <a:bodyPr>
            <a:normAutofit/>
          </a:bodyPr>
          <a:lstStyle/>
          <a:p>
            <a:pPr marL="64008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yala" pitchFamily="2" charset="0"/>
              </a:rPr>
              <a:t>    5. Live Journal , the personal site on the Internet where the author publishes his comments on different topics.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 rot="320525">
            <a:off x="3365402" y="2708920"/>
            <a:ext cx="5220072" cy="3480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-252536" y="-92006"/>
            <a:ext cx="9550594" cy="6950006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3850" y="9525"/>
            <a:ext cx="8362950" cy="5627688"/>
          </a:xfrm>
        </p:spPr>
        <p:txBody>
          <a:bodyPr>
            <a:normAutofit/>
          </a:bodyPr>
          <a:lstStyle/>
          <a:p>
            <a:pPr marL="64008" indent="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64008" indent="0"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  <a:p>
            <a:pPr marL="64008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   </a:t>
            </a:r>
          </a:p>
          <a:p>
            <a:pPr marL="64008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      6. Games which are designed to play on the computer.</a:t>
            </a:r>
            <a:endParaRPr lang="ru-RU" sz="3600" dirty="0">
              <a:solidFill>
                <a:schemeClr val="bg1">
                  <a:lumMod val="95000"/>
                  <a:lumOff val="5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 rot="21252257">
            <a:off x="936762" y="2966521"/>
            <a:ext cx="4302478" cy="3441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8674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36513" y="-66675"/>
            <a:ext cx="9793288" cy="68453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9388" y="188913"/>
            <a:ext cx="8507412" cy="5472112"/>
          </a:xfrm>
        </p:spPr>
        <p:txBody>
          <a:bodyPr>
            <a:normAutofit/>
          </a:bodyPr>
          <a:lstStyle/>
          <a:p>
            <a:pPr marL="64008" indent="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64008" indent="0" fontAlgn="auto">
              <a:spcAft>
                <a:spcPts val="0"/>
              </a:spcAft>
              <a:buFont typeface="Wingdings 2"/>
              <a:buNone/>
              <a:defRPr/>
            </a:pPr>
            <a:endParaRPr lang="en-US" sz="3600" dirty="0">
              <a:solidFill>
                <a:schemeClr val="bg1">
                  <a:lumMod val="95000"/>
                  <a:lumOff val="5000"/>
                </a:schemeClr>
              </a:solidFill>
              <a:latin typeface="Adobe Garamond Pro Bold" pitchFamily="18" charset="0"/>
            </a:endParaRPr>
          </a:p>
          <a:p>
            <a:pPr marL="64008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dobe Garamond Pro Bold" pitchFamily="18" charset="0"/>
              </a:rPr>
              <a:t>      7.The automatic collection of MP-3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dobe Garamond Pro Bold" pitchFamily="18" charset="0"/>
              </a:rPr>
              <a:t>audiofiles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dobe Garamond Pro Bold" pitchFamily="18" charset="0"/>
              </a:rPr>
              <a:t> different sites on the Internet.</a:t>
            </a:r>
            <a:endParaRPr lang="ru-RU" sz="3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7795">
            <a:off x="4859338" y="2781300"/>
            <a:ext cx="3246437" cy="3246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 fontAlgn="auto">
              <a:spcAft>
                <a:spcPts val="0"/>
              </a:spcAft>
              <a:defRPr/>
            </a:pP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31746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044575" y="0"/>
            <a:ext cx="10369550" cy="695801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1188" y="620713"/>
            <a:ext cx="8075612" cy="5988050"/>
          </a:xfrm>
        </p:spPr>
        <p:txBody>
          <a:bodyPr>
            <a:normAutofit/>
          </a:bodyPr>
          <a:lstStyle/>
          <a:p>
            <a:pPr marL="64008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                             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Answers</a:t>
            </a:r>
          </a:p>
          <a:p>
            <a:pPr marL="64008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dobe Caslon Pro Bold" pitchFamily="18" charset="0"/>
                <a:cs typeface="Andalus" pitchFamily="18" charset="-78"/>
              </a:rPr>
              <a:t>                                   1.Publishing</a:t>
            </a:r>
          </a:p>
          <a:p>
            <a:pPr marL="64008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dobe Caslon Pro Bold" pitchFamily="18" charset="0"/>
                <a:cs typeface="Andalus" pitchFamily="18" charset="-78"/>
              </a:rPr>
              <a:t>                                          2.Tape</a:t>
            </a:r>
          </a:p>
          <a:p>
            <a:pPr marL="64008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dobe Caslon Pro Bold" pitchFamily="18" charset="0"/>
                <a:cs typeface="Andalus" pitchFamily="18" charset="-78"/>
              </a:rPr>
              <a:t>                                 3.Broadcasting</a:t>
            </a:r>
          </a:p>
          <a:p>
            <a:pPr marL="64008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dobe Caslon Pro Bold" pitchFamily="18" charset="0"/>
                <a:cs typeface="Andalus" pitchFamily="18" charset="-78"/>
              </a:rPr>
              <a:t>                                          4.Disc</a:t>
            </a:r>
          </a:p>
          <a:p>
            <a:pPr marL="64008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dobe Caslon Pro Bold" pitchFamily="18" charset="0"/>
                <a:cs typeface="Andalus" pitchFamily="18" charset="-78"/>
              </a:rPr>
              <a:t>                                          5.Blog</a:t>
            </a:r>
          </a:p>
          <a:p>
            <a:pPr marL="64008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dobe Caslon Pro Bold" pitchFamily="18" charset="0"/>
                <a:cs typeface="Andalus" pitchFamily="18" charset="-78"/>
              </a:rPr>
              <a:t>                            6.Computer games</a:t>
            </a:r>
          </a:p>
          <a:p>
            <a:pPr marL="64008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dobe Caslon Pro Bold" pitchFamily="18" charset="0"/>
                <a:cs typeface="Andalus" pitchFamily="18" charset="-78"/>
              </a:rPr>
              <a:t>                                   7.Podcasts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187450" y="260350"/>
            <a:ext cx="8229600" cy="1398588"/>
          </a:xfrm>
        </p:spPr>
        <p:txBody>
          <a:bodyPr/>
          <a:lstStyle/>
          <a:p>
            <a:pPr indent="0" fontAlgn="auto">
              <a:spcAft>
                <a:spcPts val="0"/>
              </a:spcAft>
              <a:defRPr/>
            </a:pP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5362" name="Объект 3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66238" cy="6945313"/>
          </a:xfrm>
        </p:spPr>
      </p:pic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684213" y="476250"/>
            <a:ext cx="8064500" cy="5400675"/>
          </a:xfrm>
        </p:spPr>
        <p:txBody>
          <a:bodyPr/>
          <a:lstStyle/>
          <a:p>
            <a:pPr marL="63500" indent="0">
              <a:buFont typeface="Wingdings 2" pitchFamily="18" charset="2"/>
              <a:buNone/>
            </a:pPr>
            <a:r>
              <a:rPr lang="en-US" sz="3200" smtClean="0">
                <a:solidFill>
                  <a:srgbClr val="002060"/>
                </a:solidFill>
                <a:latin typeface="Adobe Garamond Pro Bold"/>
                <a:ea typeface="Adobe Fan Heiti Std B"/>
                <a:cs typeface="Adobe Fan Heiti Std B"/>
              </a:rPr>
              <a:t>My name is Yelyzaveta .My surname is Serdiuk. I am thirteen. I live in Barvinkove. I live in Lenin Street. I study at Gymnasium </a:t>
            </a:r>
            <a:r>
              <a:rPr lang="ru-RU" sz="3200" smtClean="0">
                <a:solidFill>
                  <a:srgbClr val="002060"/>
                </a:solidFill>
                <a:latin typeface="Adobe Garamond Pro Bold"/>
                <a:ea typeface="Adobe Fan Heiti Std B"/>
                <a:cs typeface="Adobe Fan Heiti Std B"/>
              </a:rPr>
              <a:t>№</a:t>
            </a:r>
            <a:r>
              <a:rPr lang="uk-UA" sz="3200" smtClean="0">
                <a:solidFill>
                  <a:srgbClr val="002060"/>
                </a:solidFill>
                <a:latin typeface="Adobe Fan Heiti Std B"/>
                <a:ea typeface="Adobe Fan Heiti Std B"/>
                <a:cs typeface="Adobe Fan Heiti Std B"/>
              </a:rPr>
              <a:t>1</a:t>
            </a:r>
            <a:r>
              <a:rPr lang="en-US" sz="3200" smtClean="0">
                <a:solidFill>
                  <a:srgbClr val="002060"/>
                </a:solidFill>
                <a:latin typeface="Adobe Garamond Pro Bold"/>
                <a:ea typeface="Adobe Fan Heiti Std B"/>
                <a:cs typeface="Adobe Fan Heiti Std B"/>
              </a:rPr>
              <a:t>. I am in the eighth form. I have many hobbies. They are: writing long stories, reading interesting books , drawing beautiful pictures and embroidering. Especially I like to meet and speak with my friends, to play on computer, to listen to music, to travel, to read newspapers or magazines and  to ride a bike.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399032"/>
          </a:xfrm>
        </p:spPr>
        <p:txBody>
          <a:bodyPr/>
          <a:lstStyle/>
          <a:p>
            <a:pPr indent="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Mass Media in our life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638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361488" cy="7016750"/>
          </a:xfrm>
        </p:spPr>
      </p:pic>
      <p:sp>
        <p:nvSpPr>
          <p:cNvPr id="16387" name="Объект 9"/>
          <p:cNvSpPr>
            <a:spLocks noGrp="1"/>
          </p:cNvSpPr>
          <p:nvPr>
            <p:ph sz="half" idx="2"/>
          </p:nvPr>
        </p:nvSpPr>
        <p:spPr>
          <a:xfrm>
            <a:off x="420688" y="404813"/>
            <a:ext cx="8723312" cy="6048375"/>
          </a:xfrm>
        </p:spPr>
        <p:txBody>
          <a:bodyPr/>
          <a:lstStyle/>
          <a:p>
            <a:pPr marL="63500" indent="0">
              <a:buFont typeface="Wingdings 2" pitchFamily="18" charset="2"/>
              <a:buNone/>
            </a:pPr>
            <a:r>
              <a:rPr lang="en-US" sz="3200" smtClean="0">
                <a:solidFill>
                  <a:srgbClr val="002060"/>
                </a:solidFill>
                <a:latin typeface="Adobe Caslon Pro Bold"/>
              </a:rPr>
              <a:t>   My name is Yana. My surname is Plotnikova. I am twelve. I live in Barvinkove too. I also study at Gymnasium </a:t>
            </a:r>
            <a:r>
              <a:rPr lang="uk-UA" sz="3200" smtClean="0">
                <a:solidFill>
                  <a:srgbClr val="002060"/>
                </a:solidFill>
              </a:rPr>
              <a:t>№</a:t>
            </a:r>
            <a:r>
              <a:rPr lang="en-US" sz="3200" smtClean="0">
                <a:solidFill>
                  <a:srgbClr val="002060"/>
                </a:solidFill>
                <a:latin typeface="Adobe Caslon Pro Bold"/>
              </a:rPr>
              <a:t>1 in the eighth grade. My hobbies are very different. I like to dance, to sing beautiful songs, to listen to music, to work in the Internet and to go for a walk with my friends.</a:t>
            </a:r>
          </a:p>
          <a:p>
            <a:pPr marL="63500" indent="0">
              <a:buFont typeface="Wingdings 2" pitchFamily="18" charset="2"/>
              <a:buNone/>
            </a:pPr>
            <a:r>
              <a:rPr lang="en-US" sz="3200" smtClean="0">
                <a:solidFill>
                  <a:srgbClr val="002060"/>
                </a:solidFill>
                <a:latin typeface="Adobe Caslon Pro Bold"/>
              </a:rPr>
              <a:t>    We want to tell you about the role of Mass Media in our life.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50825" y="476250"/>
            <a:ext cx="8229600" cy="1400175"/>
          </a:xfrm>
        </p:spPr>
        <p:txBody>
          <a:bodyPr/>
          <a:lstStyle/>
          <a:p>
            <a:pPr indent="0" fontAlgn="auto">
              <a:spcAft>
                <a:spcPts val="0"/>
              </a:spcAft>
              <a:defRPr/>
            </a:pP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7410" name="Объект 6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5875" y="-12700"/>
            <a:ext cx="9167813" cy="6870700"/>
          </a:xfrm>
        </p:spPr>
      </p:pic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684213" y="476250"/>
            <a:ext cx="9359900" cy="5184775"/>
          </a:xfrm>
        </p:spPr>
        <p:txBody>
          <a:bodyPr>
            <a:normAutofit/>
          </a:bodyPr>
          <a:lstStyle/>
          <a:p>
            <a:pPr marL="63500" indent="0">
              <a:lnSpc>
                <a:spcPct val="90000"/>
              </a:lnSpc>
              <a:buFont typeface="Wingdings 2" pitchFamily="18" charset="2"/>
              <a:buNone/>
            </a:pPr>
            <a:r>
              <a:rPr lang="en-US" sz="3000" smtClean="0">
                <a:latin typeface="Franklin Gothic Medium" pitchFamily="34" charset="0"/>
              </a:rPr>
              <a:t>                                 </a:t>
            </a:r>
            <a:r>
              <a:rPr lang="en-US" sz="1800" smtClean="0">
                <a:solidFill>
                  <a:srgbClr val="0D0D0D"/>
                </a:solidFill>
                <a:latin typeface="Franklin Gothic Medium" pitchFamily="34" charset="0"/>
              </a:rPr>
              <a:t>important role in our life</a:t>
            </a:r>
          </a:p>
          <a:p>
            <a:pPr marL="63500" indent="0">
              <a:lnSpc>
                <a:spcPct val="90000"/>
              </a:lnSpc>
              <a:buFont typeface="Wingdings 2" pitchFamily="18" charset="2"/>
              <a:buNone/>
            </a:pPr>
            <a:r>
              <a:rPr lang="en-US" sz="1800" smtClean="0">
                <a:solidFill>
                  <a:schemeClr val="bg1"/>
                </a:solidFill>
                <a:latin typeface="Franklin Gothic Medium" pitchFamily="34" charset="0"/>
              </a:rPr>
              <a:t>  to help to form our opinion </a:t>
            </a:r>
          </a:p>
          <a:p>
            <a:pPr marL="63500" indent="0">
              <a:lnSpc>
                <a:spcPct val="90000"/>
              </a:lnSpc>
              <a:buFont typeface="Wingdings 2" pitchFamily="18" charset="2"/>
              <a:buNone/>
            </a:pPr>
            <a:r>
              <a:rPr lang="en-US" sz="1800" smtClean="0">
                <a:solidFill>
                  <a:schemeClr val="bg1"/>
                </a:solidFill>
                <a:latin typeface="Franklin Gothic Medium" pitchFamily="34" charset="0"/>
              </a:rPr>
              <a:t>        on different events                                                       inform about different even</a:t>
            </a:r>
          </a:p>
          <a:p>
            <a:pPr marL="63500" indent="0">
              <a:lnSpc>
                <a:spcPct val="90000"/>
              </a:lnSpc>
              <a:buFont typeface="Wingdings 2" pitchFamily="18" charset="2"/>
              <a:buNone/>
            </a:pPr>
            <a:endParaRPr lang="en-US" sz="1800" smtClean="0">
              <a:solidFill>
                <a:schemeClr val="bg1"/>
              </a:solidFill>
              <a:latin typeface="Franklin Gothic Medium" pitchFamily="34" charset="0"/>
            </a:endParaRPr>
          </a:p>
          <a:p>
            <a:pPr marL="63500" indent="0">
              <a:lnSpc>
                <a:spcPct val="90000"/>
              </a:lnSpc>
              <a:buFont typeface="Wingdings 2" pitchFamily="18" charset="2"/>
              <a:buNone/>
            </a:pPr>
            <a:r>
              <a:rPr lang="en-US" sz="1600" smtClean="0">
                <a:solidFill>
                  <a:schemeClr val="bg1"/>
                </a:solidFill>
                <a:latin typeface="Franklin Gothic Medium" pitchFamily="34" charset="0"/>
              </a:rPr>
              <a:t>       </a:t>
            </a:r>
          </a:p>
          <a:p>
            <a:pPr marL="63500" indent="0">
              <a:lnSpc>
                <a:spcPct val="90000"/>
              </a:lnSpc>
              <a:buFont typeface="Wingdings 2" pitchFamily="18" charset="2"/>
              <a:buNone/>
            </a:pPr>
            <a:r>
              <a:rPr lang="en-US" sz="1800" smtClean="0">
                <a:solidFill>
                  <a:schemeClr val="bg1"/>
                </a:solidFill>
                <a:latin typeface="Franklin Gothic Medium" pitchFamily="34" charset="0"/>
              </a:rPr>
              <a:t>         different pictures,</a:t>
            </a:r>
          </a:p>
          <a:p>
            <a:pPr marL="63500" indent="0">
              <a:lnSpc>
                <a:spcPct val="90000"/>
              </a:lnSpc>
              <a:buFont typeface="Wingdings 2" pitchFamily="18" charset="2"/>
              <a:buNone/>
            </a:pPr>
            <a:r>
              <a:rPr lang="en-US" sz="1800" smtClean="0">
                <a:solidFill>
                  <a:schemeClr val="bg1"/>
                </a:solidFill>
                <a:latin typeface="Franklin Gothic Medium" pitchFamily="34" charset="0"/>
              </a:rPr>
              <a:t>Photographs, illustrations</a:t>
            </a:r>
            <a:r>
              <a:rPr lang="en-US" sz="1600" smtClean="0">
                <a:solidFill>
                  <a:schemeClr val="bg1"/>
                </a:solidFill>
                <a:latin typeface="Franklin Gothic Medium" pitchFamily="34" charset="0"/>
              </a:rPr>
              <a:t>                   </a:t>
            </a:r>
            <a:r>
              <a:rPr lang="en-US" sz="2400" smtClean="0">
                <a:solidFill>
                  <a:schemeClr val="bg1"/>
                </a:solidFill>
                <a:latin typeface="Franklin Gothic Medium" pitchFamily="34" charset="0"/>
              </a:rPr>
              <a:t>Mass Media                                            </a:t>
            </a:r>
          </a:p>
          <a:p>
            <a:pPr marL="63500" indent="0">
              <a:lnSpc>
                <a:spcPct val="90000"/>
              </a:lnSpc>
              <a:buFont typeface="Wingdings 2" pitchFamily="18" charset="2"/>
              <a:buNone/>
            </a:pPr>
            <a:r>
              <a:rPr lang="en-US" sz="1600" smtClean="0">
                <a:solidFill>
                  <a:schemeClr val="bg1"/>
                </a:solidFill>
                <a:latin typeface="Franklin Gothic Medium" pitchFamily="34" charset="0"/>
              </a:rPr>
              <a:t>                                                                                                         </a:t>
            </a:r>
            <a:r>
              <a:rPr lang="en-US" sz="1800" smtClean="0">
                <a:solidFill>
                  <a:schemeClr val="bg1"/>
                </a:solidFill>
                <a:latin typeface="Franklin Gothic Medium" pitchFamily="34" charset="0"/>
              </a:rPr>
              <a:t>entertain people</a:t>
            </a:r>
          </a:p>
          <a:p>
            <a:pPr marL="63500" indent="0">
              <a:lnSpc>
                <a:spcPct val="90000"/>
              </a:lnSpc>
              <a:buFont typeface="Wingdings 2" pitchFamily="18" charset="2"/>
              <a:buNone/>
            </a:pPr>
            <a:r>
              <a:rPr lang="en-US" smtClean="0">
                <a:solidFill>
                  <a:srgbClr val="002060"/>
                </a:solidFill>
                <a:latin typeface="Franklin Gothic Medium" pitchFamily="34" charset="0"/>
              </a:rPr>
              <a:t>                                  </a:t>
            </a:r>
          </a:p>
          <a:p>
            <a:pPr marL="63500" indent="0">
              <a:lnSpc>
                <a:spcPct val="90000"/>
              </a:lnSpc>
              <a:buFont typeface="Wingdings 2" pitchFamily="18" charset="2"/>
              <a:buNone/>
            </a:pPr>
            <a:r>
              <a:rPr lang="en-US" sz="1800" smtClean="0">
                <a:solidFill>
                  <a:schemeClr val="bg1"/>
                </a:solidFill>
                <a:latin typeface="Franklin Gothic Medium" pitchFamily="34" charset="0"/>
              </a:rPr>
              <a:t>    to  carry state and   </a:t>
            </a:r>
          </a:p>
          <a:p>
            <a:pPr marL="63500" indent="0">
              <a:lnSpc>
                <a:spcPct val="90000"/>
              </a:lnSpc>
              <a:buFont typeface="Wingdings 2" pitchFamily="18" charset="2"/>
              <a:buNone/>
            </a:pPr>
            <a:r>
              <a:rPr lang="en-US" sz="1800" smtClean="0">
                <a:solidFill>
                  <a:schemeClr val="bg1"/>
                </a:solidFill>
                <a:latin typeface="Franklin Gothic Medium" pitchFamily="34" charset="0"/>
              </a:rPr>
              <a:t>     local news                                                                 help to make their lives                                           </a:t>
            </a:r>
          </a:p>
          <a:p>
            <a:pPr marL="63500" indent="0">
              <a:lnSpc>
                <a:spcPct val="90000"/>
              </a:lnSpc>
              <a:buFont typeface="Wingdings 2" pitchFamily="18" charset="2"/>
              <a:buNone/>
            </a:pPr>
            <a:r>
              <a:rPr lang="en-US" sz="1800" smtClean="0">
                <a:solidFill>
                  <a:schemeClr val="bg1"/>
                </a:solidFill>
                <a:latin typeface="Franklin Gothic Medium" pitchFamily="34" charset="0"/>
              </a:rPr>
              <a:t>                                                                                        better</a:t>
            </a:r>
          </a:p>
          <a:p>
            <a:pPr marL="63500" indent="0">
              <a:lnSpc>
                <a:spcPct val="90000"/>
              </a:lnSpc>
              <a:buFont typeface="Wingdings 2" pitchFamily="18" charset="2"/>
              <a:buNone/>
            </a:pPr>
            <a:r>
              <a:rPr lang="en-US" sz="1800" smtClean="0">
                <a:solidFill>
                  <a:schemeClr val="bg1"/>
                </a:solidFill>
                <a:latin typeface="Franklin Gothic Medium" pitchFamily="34" charset="0"/>
              </a:rPr>
              <a:t>             unusual events</a:t>
            </a:r>
          </a:p>
          <a:p>
            <a:pPr marL="63500" indent="0">
              <a:lnSpc>
                <a:spcPct val="90000"/>
              </a:lnSpc>
              <a:buFont typeface="Wingdings 2" pitchFamily="18" charset="2"/>
              <a:buNone/>
            </a:pPr>
            <a:r>
              <a:rPr lang="en-US" sz="1800" smtClean="0">
                <a:solidFill>
                  <a:schemeClr val="bg1"/>
                </a:solidFill>
                <a:latin typeface="Franklin Gothic Medium" pitchFamily="34" charset="0"/>
              </a:rPr>
              <a:t>                                                                                  sensational events</a:t>
            </a:r>
          </a:p>
          <a:p>
            <a:pPr marL="63500" indent="0">
              <a:lnSpc>
                <a:spcPct val="90000"/>
              </a:lnSpc>
              <a:buFont typeface="Wingdings 2" pitchFamily="18" charset="2"/>
              <a:buNone/>
            </a:pPr>
            <a:r>
              <a:rPr lang="en-US" sz="1800" smtClean="0">
                <a:solidFill>
                  <a:schemeClr val="bg1"/>
                </a:solidFill>
                <a:latin typeface="Franklin Gothic Medium" pitchFamily="34" charset="0"/>
              </a:rPr>
              <a:t>                 natural disasters</a:t>
            </a:r>
          </a:p>
          <a:p>
            <a:pPr marL="63500" indent="0">
              <a:lnSpc>
                <a:spcPct val="90000"/>
              </a:lnSpc>
              <a:buFont typeface="Wingdings 2" pitchFamily="18" charset="2"/>
              <a:buNone/>
            </a:pPr>
            <a:r>
              <a:rPr lang="en-US" sz="1800" smtClean="0">
                <a:solidFill>
                  <a:schemeClr val="bg1"/>
                </a:solidFill>
                <a:latin typeface="Franklin Gothic Medium" pitchFamily="34" charset="0"/>
              </a:rPr>
              <a:t>                                                      crimes</a:t>
            </a:r>
          </a:p>
        </p:txBody>
      </p:sp>
      <p:cxnSp>
        <p:nvCxnSpPr>
          <p:cNvPr id="34" name="Прямая со стрелкой 33"/>
          <p:cNvCxnSpPr/>
          <p:nvPr/>
        </p:nvCxnSpPr>
        <p:spPr>
          <a:xfrm flipV="1">
            <a:off x="4572000" y="981075"/>
            <a:ext cx="0" cy="115252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5364163" y="1412875"/>
            <a:ext cx="1008062" cy="72072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5867400" y="2420938"/>
            <a:ext cx="433388" cy="2159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5364163" y="2636838"/>
            <a:ext cx="720725" cy="8636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4859338" y="2636838"/>
            <a:ext cx="792162" cy="172878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>
            <a:off x="4356100" y="2679700"/>
            <a:ext cx="215900" cy="23749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H="1">
            <a:off x="3419475" y="2636838"/>
            <a:ext cx="1044575" cy="208756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H="1">
            <a:off x="3059113" y="2679700"/>
            <a:ext cx="1152525" cy="136683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H="1">
            <a:off x="2528888" y="2636838"/>
            <a:ext cx="1439862" cy="68421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H="1" flipV="1">
            <a:off x="2700338" y="2241550"/>
            <a:ext cx="1096962" cy="7143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H="1" flipV="1">
            <a:off x="3059113" y="1268413"/>
            <a:ext cx="882650" cy="86518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457200" y="1006475"/>
            <a:ext cx="8229600" cy="4572000"/>
          </a:xfrm>
        </p:spPr>
        <p:txBody>
          <a:bodyPr>
            <a:normAutofit/>
          </a:bodyPr>
          <a:lstStyle/>
          <a:p>
            <a:pPr marL="63500" indent="0">
              <a:buFont typeface="Wingdings 2" pitchFamily="18" charset="2"/>
              <a:buNone/>
            </a:pPr>
            <a:r>
              <a:rPr lang="en-US" sz="2800" smtClean="0">
                <a:solidFill>
                  <a:srgbClr val="0D0D0D"/>
                </a:solidFill>
                <a:latin typeface="Adobe Fan Heiti Std B"/>
                <a:ea typeface="Adobe Fan Heiti Std B"/>
                <a:cs typeface="Adobe Fan Heiti Std B"/>
              </a:rPr>
              <a:t>Mass media  play a very </a:t>
            </a:r>
          </a:p>
          <a:p>
            <a:pPr marL="63500" indent="0">
              <a:buFont typeface="Wingdings 2" pitchFamily="18" charset="2"/>
              <a:buNone/>
            </a:pPr>
            <a:r>
              <a:rPr lang="en-US" sz="2800" smtClean="0">
                <a:solidFill>
                  <a:srgbClr val="0D0D0D"/>
                </a:solidFill>
                <a:latin typeface="Adobe Fan Heiti Std B"/>
                <a:ea typeface="Adobe Fan Heiti Std B"/>
                <a:cs typeface="Adobe Fan Heiti Std B"/>
              </a:rPr>
              <a:t>important role in our everyday</a:t>
            </a:r>
          </a:p>
          <a:p>
            <a:pPr marL="63500" indent="0">
              <a:buFont typeface="Wingdings 2" pitchFamily="18" charset="2"/>
              <a:buNone/>
            </a:pPr>
            <a:r>
              <a:rPr lang="en-US" sz="2800" smtClean="0">
                <a:solidFill>
                  <a:srgbClr val="0D0D0D"/>
                </a:solidFill>
                <a:latin typeface="Adobe Fan Heiti Std B"/>
                <a:ea typeface="Adobe Fan Heiti Std B"/>
                <a:cs typeface="Adobe Fan Heiti Std B"/>
              </a:rPr>
              <a:t> life. They serve to inform </a:t>
            </a:r>
          </a:p>
          <a:p>
            <a:pPr marL="63500" indent="0">
              <a:buFont typeface="Wingdings 2" pitchFamily="18" charset="2"/>
              <a:buNone/>
            </a:pPr>
            <a:r>
              <a:rPr lang="en-US" sz="2800" smtClean="0">
                <a:solidFill>
                  <a:srgbClr val="0D0D0D"/>
                </a:solidFill>
                <a:latin typeface="Adobe Fan Heiti Std B"/>
                <a:ea typeface="Adobe Fan Heiti Std B"/>
                <a:cs typeface="Adobe Fan Heiti Std B"/>
              </a:rPr>
              <a:t>people about different events </a:t>
            </a:r>
          </a:p>
          <a:p>
            <a:pPr marL="63500" indent="0">
              <a:buFont typeface="Wingdings 2" pitchFamily="18" charset="2"/>
              <a:buNone/>
            </a:pPr>
            <a:r>
              <a:rPr lang="en-US" sz="2800" smtClean="0">
                <a:solidFill>
                  <a:srgbClr val="0D0D0D"/>
                </a:solidFill>
                <a:latin typeface="Adobe Fan Heiti Std B"/>
                <a:ea typeface="Adobe Fan Heiti Std B"/>
                <a:cs typeface="Adobe Fan Heiti Std B"/>
              </a:rPr>
              <a:t>that take place or may </a:t>
            </a:r>
          </a:p>
          <a:p>
            <a:pPr marL="63500" indent="0">
              <a:buFont typeface="Wingdings 2" pitchFamily="18" charset="2"/>
              <a:buNone/>
            </a:pPr>
            <a:r>
              <a:rPr lang="en-US" sz="2800" smtClean="0">
                <a:solidFill>
                  <a:srgbClr val="0D0D0D"/>
                </a:solidFill>
                <a:latin typeface="Adobe Fan Heiti Std B"/>
                <a:ea typeface="Adobe Fan Heiti Std B"/>
                <a:cs typeface="Adobe Fan Heiti Std B"/>
              </a:rPr>
              <a:t>happen. They also entertain </a:t>
            </a:r>
          </a:p>
          <a:p>
            <a:pPr marL="63500" indent="0">
              <a:buFont typeface="Wingdings 2" pitchFamily="18" charset="2"/>
              <a:buNone/>
            </a:pPr>
            <a:r>
              <a:rPr lang="en-US" sz="2800" smtClean="0">
                <a:solidFill>
                  <a:srgbClr val="0D0D0D"/>
                </a:solidFill>
                <a:latin typeface="Adobe Fan Heiti Std B"/>
                <a:ea typeface="Adobe Fan Heiti Std B"/>
                <a:cs typeface="Adobe Fan Heiti Std B"/>
              </a:rPr>
              <a:t>people or even help to make </a:t>
            </a:r>
          </a:p>
          <a:p>
            <a:pPr marL="63500" indent="0">
              <a:buFont typeface="Wingdings 2" pitchFamily="18" charset="2"/>
              <a:buNone/>
            </a:pPr>
            <a:r>
              <a:rPr lang="en-US" sz="2800" smtClean="0">
                <a:solidFill>
                  <a:srgbClr val="0D0D0D"/>
                </a:solidFill>
                <a:latin typeface="Adobe Fan Heiti Std B"/>
                <a:ea typeface="Adobe Fan Heiti Std B"/>
                <a:cs typeface="Adobe Fan Heiti Std B"/>
              </a:rPr>
              <a:t>their lives better.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98883">
            <a:off x="5651500" y="2149475"/>
            <a:ext cx="3313113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9458" name="Объект 6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79375" y="0"/>
            <a:ext cx="9223375" cy="6916738"/>
          </a:xfrm>
        </p:spPr>
      </p:pic>
      <p:sp>
        <p:nvSpPr>
          <p:cNvPr id="14" name="Объект 13"/>
          <p:cNvSpPr>
            <a:spLocks noGrp="1"/>
          </p:cNvSpPr>
          <p:nvPr>
            <p:ph sz="half" idx="2"/>
          </p:nvPr>
        </p:nvSpPr>
        <p:spPr>
          <a:xfrm>
            <a:off x="231775" y="620713"/>
            <a:ext cx="8569325" cy="5616575"/>
          </a:xfrm>
        </p:spPr>
        <p:txBody>
          <a:bodyPr/>
          <a:lstStyle/>
          <a:p>
            <a:pPr marL="63500" indent="0">
              <a:buFont typeface="Wingdings 2" pitchFamily="18" charset="2"/>
              <a:buNone/>
            </a:pPr>
            <a:r>
              <a:rPr lang="en-US" smtClean="0">
                <a:solidFill>
                  <a:schemeClr val="bg1"/>
                </a:solidFill>
                <a:latin typeface="Adobe Gothic Std B"/>
                <a:ea typeface="Adobe Gothic Std B"/>
                <a:cs typeface="Adobe Gothic Std B"/>
              </a:rPr>
              <a:t>       </a:t>
            </a:r>
            <a:r>
              <a:rPr lang="en-US" sz="2800" smtClean="0">
                <a:solidFill>
                  <a:schemeClr val="bg1"/>
                </a:solidFill>
                <a:latin typeface="Adobe Gothic Std B"/>
                <a:ea typeface="Adobe Gothic Std B"/>
                <a:cs typeface="Adobe Gothic Std B"/>
              </a:rPr>
              <a:t>                                             Sensational events such as </a:t>
            </a:r>
          </a:p>
          <a:p>
            <a:pPr marL="63500" indent="0">
              <a:buFont typeface="Wingdings 2" pitchFamily="18" charset="2"/>
              <a:buNone/>
            </a:pPr>
            <a:r>
              <a:rPr lang="en-US" sz="2800" smtClean="0">
                <a:solidFill>
                  <a:schemeClr val="bg1"/>
                </a:solidFill>
                <a:latin typeface="Adobe Gothic Std B"/>
                <a:ea typeface="Adobe Gothic Std B"/>
                <a:cs typeface="Adobe Gothic Std B"/>
              </a:rPr>
              <a:t>                                                         crimes, natural disasters                    </a:t>
            </a:r>
          </a:p>
          <a:p>
            <a:pPr marL="63500" indent="0">
              <a:buFont typeface="Wingdings 2" pitchFamily="18" charset="2"/>
              <a:buNone/>
            </a:pPr>
            <a:r>
              <a:rPr lang="en-US" sz="2800" smtClean="0">
                <a:solidFill>
                  <a:schemeClr val="bg1"/>
                </a:solidFill>
                <a:latin typeface="Adobe Gothic Std B"/>
                <a:ea typeface="Adobe Gothic Std B"/>
                <a:cs typeface="Adobe Gothic Std B"/>
              </a:rPr>
              <a:t>                                                 or unusual events are also </a:t>
            </a:r>
          </a:p>
          <a:p>
            <a:pPr marL="63500" indent="0">
              <a:buFont typeface="Wingdings 2" pitchFamily="18" charset="2"/>
              <a:buNone/>
            </a:pPr>
            <a:r>
              <a:rPr lang="en-US" sz="2800" smtClean="0">
                <a:solidFill>
                  <a:schemeClr val="bg1"/>
                </a:solidFill>
                <a:latin typeface="Adobe Gothic Std B"/>
                <a:ea typeface="Adobe Gothic Std B"/>
                <a:cs typeface="Adobe Gothic Std B"/>
              </a:rPr>
              <a:t>                                                 of great interest.  That is why many newspapers and TV programmes combine them with serious information. Usually daily mass media carry some international , state and local news.</a:t>
            </a:r>
          </a:p>
          <a:p>
            <a:pPr marL="63500" indent="0">
              <a:buFont typeface="Wingdings 2" pitchFamily="18" charset="2"/>
              <a:buNone/>
            </a:pPr>
            <a:r>
              <a:rPr lang="en-US" sz="2400" smtClean="0">
                <a:solidFill>
                  <a:schemeClr val="bg1"/>
                </a:solidFill>
              </a:rPr>
              <a:t>                                     </a:t>
            </a:r>
            <a:endParaRPr lang="ru-RU" sz="2400" smtClean="0">
              <a:solidFill>
                <a:schemeClr val="bg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 rot="21108115">
            <a:off x="358827" y="290474"/>
            <a:ext cx="3652097" cy="2037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 fontAlgn="auto">
              <a:spcAft>
                <a:spcPts val="0"/>
              </a:spcAft>
              <a:defRPr/>
            </a:pP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95288" y="333375"/>
            <a:ext cx="8424862" cy="6048375"/>
          </a:xfrm>
        </p:spPr>
        <p:txBody>
          <a:bodyPr/>
          <a:lstStyle/>
          <a:p>
            <a:pPr marL="63500" indent="0">
              <a:buFont typeface="Wingdings 2" pitchFamily="18" charset="2"/>
              <a:buNone/>
            </a:pPr>
            <a:r>
              <a:rPr lang="en-US" sz="2800" smtClean="0">
                <a:solidFill>
                  <a:schemeClr val="bg1"/>
                </a:solidFill>
                <a:latin typeface="Adobe Fan Heiti Std B"/>
                <a:ea typeface="Adobe Fan Heiti Std B"/>
                <a:cs typeface="Adobe Fan Heiti Std B"/>
              </a:rPr>
              <a:t>They also contain some other topics like health care, arts and so on. A lot of newspapers have advice columns, review of books, comics, crossword puzzles, etc. Most of them have different pictures, photographs </a:t>
            </a:r>
          </a:p>
          <a:p>
            <a:pPr marL="63500" indent="0">
              <a:buFont typeface="Wingdings 2" pitchFamily="18" charset="2"/>
              <a:buNone/>
            </a:pPr>
            <a:r>
              <a:rPr lang="en-US" sz="2800" smtClean="0">
                <a:solidFill>
                  <a:schemeClr val="bg1"/>
                </a:solidFill>
                <a:latin typeface="Adobe Fan Heiti Std B"/>
                <a:ea typeface="Adobe Fan Heiti Std B"/>
                <a:cs typeface="Adobe Fan Heiti Std B"/>
              </a:rPr>
              <a:t> and illustrations.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97451">
            <a:off x="5370513" y="2260600"/>
            <a:ext cx="3094037" cy="3602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1506" name="Объект 6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23850" y="908050"/>
            <a:ext cx="8712200" cy="5689600"/>
          </a:xfrm>
        </p:spPr>
        <p:txBody>
          <a:bodyPr/>
          <a:lstStyle/>
          <a:p>
            <a:pPr marL="63500" indent="0">
              <a:buFont typeface="Wingdings 2" pitchFamily="18" charset="2"/>
              <a:buNone/>
            </a:pPr>
            <a:r>
              <a:rPr lang="en-US" sz="2800" smtClean="0">
                <a:solidFill>
                  <a:schemeClr val="bg1"/>
                </a:solidFill>
                <a:latin typeface="Adobe Fan Heiti Std B"/>
                <a:ea typeface="Adobe Fan Heiti Std B"/>
                <a:cs typeface="Adobe Fan Heiti Std B"/>
              </a:rPr>
              <a:t>All in all, mass media help us to</a:t>
            </a:r>
          </a:p>
          <a:p>
            <a:pPr marL="63500" indent="0">
              <a:buFont typeface="Wingdings 2" pitchFamily="18" charset="2"/>
              <a:buNone/>
            </a:pPr>
            <a:r>
              <a:rPr lang="en-US" sz="2800" smtClean="0">
                <a:solidFill>
                  <a:schemeClr val="bg1"/>
                </a:solidFill>
                <a:latin typeface="Adobe Fan Heiti Std B"/>
                <a:ea typeface="Adobe Fan Heiti Std B"/>
                <a:cs typeface="Adobe Fan Heiti Std B"/>
              </a:rPr>
              <a:t> form our opinion on different </a:t>
            </a:r>
          </a:p>
          <a:p>
            <a:pPr marL="63500" indent="0">
              <a:buFont typeface="Wingdings 2" pitchFamily="18" charset="2"/>
              <a:buNone/>
            </a:pPr>
            <a:r>
              <a:rPr lang="en-US" sz="2800" smtClean="0">
                <a:solidFill>
                  <a:schemeClr val="bg1"/>
                </a:solidFill>
                <a:latin typeface="Adobe Fan Heiti Std B"/>
                <a:ea typeface="Adobe Fan Heiti Std B"/>
                <a:cs typeface="Adobe Fan Heiti Std B"/>
              </a:rPr>
              <a:t>events, provide us with the information</a:t>
            </a:r>
          </a:p>
          <a:p>
            <a:pPr marL="63500" indent="0">
              <a:buFont typeface="Wingdings 2" pitchFamily="18" charset="2"/>
              <a:buNone/>
            </a:pPr>
            <a:r>
              <a:rPr lang="en-US" sz="2800" smtClean="0">
                <a:solidFill>
                  <a:schemeClr val="bg1"/>
                </a:solidFill>
                <a:latin typeface="Adobe Fan Heiti Std B"/>
                <a:ea typeface="Adobe Fan Heiti Std B"/>
                <a:cs typeface="Adobe Fan Heiti Std B"/>
              </a:rPr>
              <a:t> of what takes place in society , </a:t>
            </a:r>
          </a:p>
          <a:p>
            <a:pPr marL="63500" indent="0">
              <a:buFont typeface="Wingdings 2" pitchFamily="18" charset="2"/>
              <a:buNone/>
            </a:pPr>
            <a:r>
              <a:rPr lang="en-US" sz="2800" smtClean="0">
                <a:solidFill>
                  <a:schemeClr val="bg1"/>
                </a:solidFill>
                <a:latin typeface="Adobe Fan Heiti Std B"/>
                <a:ea typeface="Adobe Fan Heiti Std B"/>
                <a:cs typeface="Adobe Fan Heiti Std B"/>
              </a:rPr>
              <a:t>and are also means of entertainment.</a:t>
            </a:r>
            <a:endParaRPr lang="ru-RU" sz="2800" smtClean="0">
              <a:solidFill>
                <a:schemeClr val="bg1"/>
              </a:solidFill>
              <a:latin typeface="Adobe Fan Heiti Std B"/>
              <a:ea typeface="Adobe Fan Heiti Std B"/>
              <a:cs typeface="Adobe Fan Heiti Std B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 rot="516997">
            <a:off x="6514664" y="3221488"/>
            <a:ext cx="2264668" cy="30336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 rot="21267424">
            <a:off x="3347864" y="4005064"/>
            <a:ext cx="2791367" cy="18562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0" y="31316"/>
            <a:ext cx="9164426" cy="7155407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63" y="188913"/>
            <a:ext cx="8748712" cy="6192837"/>
          </a:xfrm>
        </p:spPr>
        <p:txBody>
          <a:bodyPr>
            <a:normAutofit/>
          </a:bodyPr>
          <a:lstStyle/>
          <a:p>
            <a:pPr marL="64008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                                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Crosswords</a:t>
            </a:r>
          </a:p>
          <a:p>
            <a:pPr marL="64008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                                         </a:t>
            </a:r>
            <a:r>
              <a:rPr lang="en-US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6</a:t>
            </a:r>
            <a:endParaRPr lang="en-US" sz="1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64008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                           </a:t>
            </a:r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5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</a:t>
            </a:r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7</a:t>
            </a:r>
          </a:p>
          <a:p>
            <a:pPr marL="64008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                                </a:t>
            </a:r>
            <a:r>
              <a:rPr lang="en-US" sz="1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</a:t>
            </a:r>
          </a:p>
          <a:p>
            <a:pPr marL="64008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                                                 </a:t>
            </a:r>
          </a:p>
          <a:p>
            <a:pPr marL="64008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    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     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  <a:endParaRPr lang="en-US" sz="14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64008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   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  <a:endParaRPr lang="en-US" sz="14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64008" indent="0" fontAlgn="auto">
              <a:spcAft>
                <a:spcPts val="0"/>
              </a:spcAft>
              <a:buFont typeface="Wingdings 2"/>
              <a:buNone/>
              <a:defRPr/>
            </a:pPr>
            <a:endParaRPr lang="en-US" sz="1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64008" indent="0" fontAlgn="auto">
              <a:spcAft>
                <a:spcPts val="0"/>
              </a:spcAft>
              <a:buFont typeface="Wingdings 2"/>
              <a:buNone/>
              <a:defRPr/>
            </a:pPr>
            <a:endParaRPr lang="en-US" sz="14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64008" indent="0" fontAlgn="auto">
              <a:spcAft>
                <a:spcPts val="0"/>
              </a:spcAft>
              <a:buFont typeface="Wingdings 2"/>
              <a:buNone/>
              <a:defRPr/>
            </a:pPr>
            <a:endParaRPr lang="en-US" sz="1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64008" indent="0" fontAlgn="auto">
              <a:spcAft>
                <a:spcPts val="0"/>
              </a:spcAft>
              <a:buFont typeface="Wingdings 2"/>
              <a:buNone/>
              <a:defRPr/>
            </a:pPr>
            <a:endParaRPr lang="en-US" sz="14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64008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            4</a:t>
            </a:r>
            <a:endParaRPr lang="en-US" sz="1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716463" y="1844675"/>
            <a:ext cx="0" cy="36036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364163" y="184467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364163" y="184467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364163" y="184467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435600" y="1844675"/>
            <a:ext cx="0" cy="36036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227763" y="184467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6659563" y="184467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Блок-схема: процесс 61"/>
          <p:cNvSpPr/>
          <p:nvPr/>
        </p:nvSpPr>
        <p:spPr>
          <a:xfrm>
            <a:off x="4356100" y="2205038"/>
            <a:ext cx="360363" cy="1584325"/>
          </a:xfrm>
          <a:prstGeom prst="flowChart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4356100" y="2565400"/>
            <a:ext cx="3603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4356100" y="2852738"/>
            <a:ext cx="3603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4356100" y="3141663"/>
            <a:ext cx="3603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4356100" y="3429000"/>
            <a:ext cx="3603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Блок-схема: процесс 72"/>
          <p:cNvSpPr/>
          <p:nvPr/>
        </p:nvSpPr>
        <p:spPr>
          <a:xfrm>
            <a:off x="1908175" y="3141663"/>
            <a:ext cx="3527425" cy="287337"/>
          </a:xfrm>
          <a:prstGeom prst="flowChart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>
            <a:off x="5076825" y="3141663"/>
            <a:ext cx="0" cy="287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3995738" y="3141663"/>
            <a:ext cx="0" cy="287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>
            <a:stCxn id="73" idx="0"/>
            <a:endCxn id="73" idx="2"/>
          </p:cNvCxnSpPr>
          <p:nvPr/>
        </p:nvCxnSpPr>
        <p:spPr>
          <a:xfrm>
            <a:off x="3671888" y="3141663"/>
            <a:ext cx="0" cy="287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3348038" y="3141663"/>
            <a:ext cx="0" cy="287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2987675" y="3141663"/>
            <a:ext cx="0" cy="287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2700338" y="3141663"/>
            <a:ext cx="0" cy="287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2411413" y="3141663"/>
            <a:ext cx="0" cy="287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2124075" y="3141663"/>
            <a:ext cx="0" cy="287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Управляющая кнопка: настраиваемая 89">
            <a:hlinkClick r:id="" action="ppaction://noaction" highlightClick="1"/>
          </p:cNvPr>
          <p:cNvSpPr/>
          <p:nvPr/>
        </p:nvSpPr>
        <p:spPr>
          <a:xfrm>
            <a:off x="1619250" y="3141663"/>
            <a:ext cx="288925" cy="287337"/>
          </a:xfrm>
          <a:prstGeom prst="actionButtonBlank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/>
          </a:p>
        </p:txBody>
      </p:sp>
      <p:sp>
        <p:nvSpPr>
          <p:cNvPr id="91" name="Управляющая кнопка: настраиваемая 90">
            <a:hlinkClick r:id="" action="ppaction://noaction" highlightClick="1"/>
          </p:cNvPr>
          <p:cNvSpPr/>
          <p:nvPr/>
        </p:nvSpPr>
        <p:spPr>
          <a:xfrm>
            <a:off x="1908175" y="3141663"/>
            <a:ext cx="215900" cy="287337"/>
          </a:xfrm>
          <a:prstGeom prst="actionButtonBlank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" name="Блок-схема: процесс 91"/>
          <p:cNvSpPr/>
          <p:nvPr/>
        </p:nvSpPr>
        <p:spPr>
          <a:xfrm>
            <a:off x="2124075" y="3141663"/>
            <a:ext cx="287338" cy="287337"/>
          </a:xfrm>
          <a:prstGeom prst="flowChart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3" name="Блок-схема: процесс 92"/>
          <p:cNvSpPr/>
          <p:nvPr/>
        </p:nvSpPr>
        <p:spPr>
          <a:xfrm>
            <a:off x="2411413" y="3141663"/>
            <a:ext cx="288925" cy="287337"/>
          </a:xfrm>
          <a:prstGeom prst="flowChart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4" name="Блок-схема: процесс 93"/>
          <p:cNvSpPr/>
          <p:nvPr/>
        </p:nvSpPr>
        <p:spPr>
          <a:xfrm>
            <a:off x="2700338" y="3141663"/>
            <a:ext cx="287337" cy="287337"/>
          </a:xfrm>
          <a:prstGeom prst="flowChart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5" name="Блок-схема: процесс 94"/>
          <p:cNvSpPr/>
          <p:nvPr/>
        </p:nvSpPr>
        <p:spPr>
          <a:xfrm>
            <a:off x="2987675" y="3141663"/>
            <a:ext cx="360363" cy="287337"/>
          </a:xfrm>
          <a:prstGeom prst="flowChart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6" name="Блок-схема: процесс 95"/>
          <p:cNvSpPr/>
          <p:nvPr/>
        </p:nvSpPr>
        <p:spPr>
          <a:xfrm>
            <a:off x="3348038" y="3141663"/>
            <a:ext cx="323850" cy="287337"/>
          </a:xfrm>
          <a:prstGeom prst="flowChart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7" name="Блок-схема: процесс 96"/>
          <p:cNvSpPr/>
          <p:nvPr/>
        </p:nvSpPr>
        <p:spPr>
          <a:xfrm>
            <a:off x="3671888" y="3141663"/>
            <a:ext cx="323850" cy="287337"/>
          </a:xfrm>
          <a:prstGeom prst="flowChart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8" name="Блок-схема: процесс 97"/>
          <p:cNvSpPr/>
          <p:nvPr/>
        </p:nvSpPr>
        <p:spPr>
          <a:xfrm>
            <a:off x="4716463" y="3141663"/>
            <a:ext cx="360362" cy="287337"/>
          </a:xfrm>
          <a:prstGeom prst="flowChart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9" name="Блок-схема: процесс 98"/>
          <p:cNvSpPr/>
          <p:nvPr/>
        </p:nvSpPr>
        <p:spPr>
          <a:xfrm>
            <a:off x="4356100" y="2852738"/>
            <a:ext cx="360363" cy="288925"/>
          </a:xfrm>
          <a:prstGeom prst="flowChart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0" name="Блок-схема: процесс 99"/>
          <p:cNvSpPr/>
          <p:nvPr/>
        </p:nvSpPr>
        <p:spPr>
          <a:xfrm>
            <a:off x="4356100" y="2565400"/>
            <a:ext cx="360363" cy="287338"/>
          </a:xfrm>
          <a:prstGeom prst="flowChart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4356100" y="1841500"/>
            <a:ext cx="360363" cy="3603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" name="Прямоугольник 101"/>
          <p:cNvSpPr/>
          <p:nvPr/>
        </p:nvSpPr>
        <p:spPr>
          <a:xfrm>
            <a:off x="3995738" y="1485900"/>
            <a:ext cx="360362" cy="3603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3" name="Блок-схема: процесс 102"/>
          <p:cNvSpPr/>
          <p:nvPr/>
        </p:nvSpPr>
        <p:spPr>
          <a:xfrm>
            <a:off x="3708400" y="1485900"/>
            <a:ext cx="287338" cy="360363"/>
          </a:xfrm>
          <a:prstGeom prst="flowChart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4" name="Блок-схема: процесс 103"/>
          <p:cNvSpPr/>
          <p:nvPr/>
        </p:nvSpPr>
        <p:spPr>
          <a:xfrm>
            <a:off x="4716463" y="1481138"/>
            <a:ext cx="360362" cy="360362"/>
          </a:xfrm>
          <a:prstGeom prst="flowChart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5" name="Блок-схема: процесс 104"/>
          <p:cNvSpPr/>
          <p:nvPr/>
        </p:nvSpPr>
        <p:spPr>
          <a:xfrm>
            <a:off x="5076825" y="2852738"/>
            <a:ext cx="358775" cy="288925"/>
          </a:xfrm>
          <a:prstGeom prst="flowChart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6" name="Блок-схема: процесс 105"/>
          <p:cNvSpPr/>
          <p:nvPr/>
        </p:nvSpPr>
        <p:spPr>
          <a:xfrm>
            <a:off x="5076825" y="1598613"/>
            <a:ext cx="358775" cy="287337"/>
          </a:xfrm>
          <a:prstGeom prst="flowChart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7" name="Блок-схема: процесс 106"/>
          <p:cNvSpPr/>
          <p:nvPr/>
        </p:nvSpPr>
        <p:spPr>
          <a:xfrm>
            <a:off x="5076825" y="1885950"/>
            <a:ext cx="358775" cy="288925"/>
          </a:xfrm>
          <a:prstGeom prst="flowChart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8" name="Блок-схема: процесс 107"/>
          <p:cNvSpPr/>
          <p:nvPr/>
        </p:nvSpPr>
        <p:spPr>
          <a:xfrm>
            <a:off x="5076825" y="2565400"/>
            <a:ext cx="358775" cy="287338"/>
          </a:xfrm>
          <a:prstGeom prst="flowChart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9" name="Блок-схема: процесс 108"/>
          <p:cNvSpPr/>
          <p:nvPr/>
        </p:nvSpPr>
        <p:spPr>
          <a:xfrm>
            <a:off x="5076825" y="2178050"/>
            <a:ext cx="358775" cy="374650"/>
          </a:xfrm>
          <a:prstGeom prst="flowChart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0" name="Блок-схема: процесс 109"/>
          <p:cNvSpPr/>
          <p:nvPr/>
        </p:nvSpPr>
        <p:spPr>
          <a:xfrm>
            <a:off x="3348038" y="2852738"/>
            <a:ext cx="323850" cy="1223962"/>
          </a:xfrm>
          <a:prstGeom prst="flowChart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" name="Блок-схема: процесс 111"/>
          <p:cNvSpPr/>
          <p:nvPr/>
        </p:nvSpPr>
        <p:spPr>
          <a:xfrm>
            <a:off x="3348038" y="3429000"/>
            <a:ext cx="323850" cy="360363"/>
          </a:xfrm>
          <a:prstGeom prst="flowChart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3" name="Блок-схема: процесс 112"/>
          <p:cNvSpPr/>
          <p:nvPr/>
        </p:nvSpPr>
        <p:spPr>
          <a:xfrm>
            <a:off x="1619250" y="2565400"/>
            <a:ext cx="288925" cy="2808288"/>
          </a:xfrm>
          <a:prstGeom prst="flowChart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4" name="Блок-схема: процесс 113"/>
          <p:cNvSpPr/>
          <p:nvPr/>
        </p:nvSpPr>
        <p:spPr>
          <a:xfrm>
            <a:off x="1619250" y="2565400"/>
            <a:ext cx="288925" cy="287338"/>
          </a:xfrm>
          <a:prstGeom prst="flowChart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5" name="Блок-схема: процесс 114"/>
          <p:cNvSpPr/>
          <p:nvPr/>
        </p:nvSpPr>
        <p:spPr>
          <a:xfrm>
            <a:off x="1619250" y="3429000"/>
            <a:ext cx="288925" cy="287338"/>
          </a:xfrm>
          <a:prstGeom prst="flowChart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6" name="Блок-схема: процесс 115"/>
          <p:cNvSpPr/>
          <p:nvPr/>
        </p:nvSpPr>
        <p:spPr>
          <a:xfrm>
            <a:off x="1619250" y="3716338"/>
            <a:ext cx="288925" cy="360362"/>
          </a:xfrm>
          <a:prstGeom prst="flowChart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7" name="Блок-схема: процесс 116"/>
          <p:cNvSpPr/>
          <p:nvPr/>
        </p:nvSpPr>
        <p:spPr>
          <a:xfrm>
            <a:off x="1619250" y="4076700"/>
            <a:ext cx="288925" cy="288925"/>
          </a:xfrm>
          <a:prstGeom prst="flowChart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8" name="Блок-схема: процесс 117"/>
          <p:cNvSpPr/>
          <p:nvPr/>
        </p:nvSpPr>
        <p:spPr>
          <a:xfrm>
            <a:off x="1619250" y="4365625"/>
            <a:ext cx="288925" cy="215900"/>
          </a:xfrm>
          <a:prstGeom prst="flowChart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9" name="Блок-схема: процесс 118"/>
          <p:cNvSpPr/>
          <p:nvPr/>
        </p:nvSpPr>
        <p:spPr>
          <a:xfrm>
            <a:off x="1619250" y="4581525"/>
            <a:ext cx="288925" cy="287338"/>
          </a:xfrm>
          <a:prstGeom prst="flowChart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0" name="Блок-схема: процесс 119"/>
          <p:cNvSpPr/>
          <p:nvPr/>
        </p:nvSpPr>
        <p:spPr>
          <a:xfrm>
            <a:off x="1619250" y="4868863"/>
            <a:ext cx="288925" cy="215900"/>
          </a:xfrm>
          <a:prstGeom prst="flowChart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2" name="Блок-схема: процесс 121"/>
          <p:cNvSpPr/>
          <p:nvPr/>
        </p:nvSpPr>
        <p:spPr>
          <a:xfrm>
            <a:off x="1331913" y="4581525"/>
            <a:ext cx="1223962" cy="287338"/>
          </a:xfrm>
          <a:prstGeom prst="flowChart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4" name="Блок-схема: процесс 123"/>
          <p:cNvSpPr/>
          <p:nvPr/>
        </p:nvSpPr>
        <p:spPr>
          <a:xfrm>
            <a:off x="1908175" y="4581525"/>
            <a:ext cx="287338" cy="287338"/>
          </a:xfrm>
          <a:prstGeom prst="flowChart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9" name="Блок-схема: процесс 128"/>
          <p:cNvSpPr/>
          <p:nvPr/>
        </p:nvSpPr>
        <p:spPr>
          <a:xfrm>
            <a:off x="5076825" y="765175"/>
            <a:ext cx="358775" cy="833438"/>
          </a:xfrm>
          <a:prstGeom prst="flowChart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0" name="Блок-схема: процесс 129"/>
          <p:cNvSpPr/>
          <p:nvPr/>
        </p:nvSpPr>
        <p:spPr>
          <a:xfrm>
            <a:off x="5076825" y="765175"/>
            <a:ext cx="358775" cy="287338"/>
          </a:xfrm>
          <a:prstGeom prst="flowChart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1" name="Блок-схема: процесс 130"/>
          <p:cNvSpPr/>
          <p:nvPr/>
        </p:nvSpPr>
        <p:spPr>
          <a:xfrm>
            <a:off x="5076825" y="1052513"/>
            <a:ext cx="358775" cy="288925"/>
          </a:xfrm>
          <a:prstGeom prst="flowChart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" name="Блок-схема: процесс 132"/>
          <p:cNvSpPr/>
          <p:nvPr/>
        </p:nvSpPr>
        <p:spPr>
          <a:xfrm>
            <a:off x="5076825" y="3429000"/>
            <a:ext cx="358775" cy="1223963"/>
          </a:xfrm>
          <a:prstGeom prst="flowChart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4" name="Блок-схема: процесс 133"/>
          <p:cNvSpPr/>
          <p:nvPr/>
        </p:nvSpPr>
        <p:spPr>
          <a:xfrm>
            <a:off x="5076825" y="3429000"/>
            <a:ext cx="358775" cy="360363"/>
          </a:xfrm>
          <a:prstGeom prst="flowChart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5" name="Блок-схема: процесс 134"/>
          <p:cNvSpPr/>
          <p:nvPr/>
        </p:nvSpPr>
        <p:spPr>
          <a:xfrm>
            <a:off x="5076825" y="3789363"/>
            <a:ext cx="358775" cy="266700"/>
          </a:xfrm>
          <a:prstGeom prst="flowChart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8" name="Блок-схема: процесс 137"/>
          <p:cNvSpPr/>
          <p:nvPr/>
        </p:nvSpPr>
        <p:spPr>
          <a:xfrm>
            <a:off x="5076825" y="4076700"/>
            <a:ext cx="358775" cy="288925"/>
          </a:xfrm>
          <a:prstGeom prst="flowChart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9" name="Рисунок 1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 rot="21098517">
            <a:off x="1763688" y="620688"/>
            <a:ext cx="1636850" cy="163685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40" name="Рисунок 1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50855">
            <a:off x="5749925" y="1160463"/>
            <a:ext cx="2587625" cy="1722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1" name="Рисунок 1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78013">
            <a:off x="5722938" y="4243388"/>
            <a:ext cx="1874837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2" name="Прямоугольник 141"/>
          <p:cNvSpPr/>
          <p:nvPr/>
        </p:nvSpPr>
        <p:spPr>
          <a:xfrm>
            <a:off x="4356100" y="1484313"/>
            <a:ext cx="360363" cy="36036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" name="Прямоугольник 142"/>
          <p:cNvSpPr/>
          <p:nvPr/>
        </p:nvSpPr>
        <p:spPr>
          <a:xfrm>
            <a:off x="4356100" y="1125538"/>
            <a:ext cx="360363" cy="358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375</TotalTime>
  <Words>452</Words>
  <Application>Microsoft Office PowerPoint</Application>
  <PresentationFormat>On-screen Show (4:3)</PresentationFormat>
  <Paragraphs>80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17</vt:i4>
      </vt:variant>
    </vt:vector>
  </HeadingPairs>
  <TitlesOfParts>
    <vt:vector size="40" baseType="lpstr">
      <vt:lpstr>Century Gothic</vt:lpstr>
      <vt:lpstr>Arial</vt:lpstr>
      <vt:lpstr>Wingdings 2</vt:lpstr>
      <vt:lpstr>Verdana</vt:lpstr>
      <vt:lpstr>Calibri</vt:lpstr>
      <vt:lpstr>Adobe Garamond Pro Bold</vt:lpstr>
      <vt:lpstr>Adobe Fan Heiti Std B</vt:lpstr>
      <vt:lpstr>Adobe Caslon Pro Bold</vt:lpstr>
      <vt:lpstr>Franklin Gothic Medium</vt:lpstr>
      <vt:lpstr>Adobe Gothic Std B</vt:lpstr>
      <vt:lpstr>Andalus</vt:lpstr>
      <vt:lpstr>Aharoni</vt:lpstr>
      <vt:lpstr>Trebuchet MS</vt:lpstr>
      <vt:lpstr>MV Boli</vt:lpstr>
      <vt:lpstr>Nyala</vt:lpstr>
      <vt:lpstr>Яркая</vt:lpstr>
      <vt:lpstr>Яркая</vt:lpstr>
      <vt:lpstr>Яркая</vt:lpstr>
      <vt:lpstr>Яркая</vt:lpstr>
      <vt:lpstr>Яркая</vt:lpstr>
      <vt:lpstr>Яркая</vt:lpstr>
      <vt:lpstr>Яркая</vt:lpstr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Mass Media</dc:title>
  <dc:creator>Олег</dc:creator>
  <cp:lastModifiedBy>User</cp:lastModifiedBy>
  <cp:revision>32</cp:revision>
  <dcterms:created xsi:type="dcterms:W3CDTF">2011-09-30T08:11:31Z</dcterms:created>
  <dcterms:modified xsi:type="dcterms:W3CDTF">2011-10-02T16:17:00Z</dcterms:modified>
</cp:coreProperties>
</file>